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handoutMasterIdLst>
    <p:handoutMasterId r:id="rId26"/>
  </p:handoutMasterIdLst>
  <p:sldIdLst>
    <p:sldId id="256" r:id="rId2"/>
    <p:sldId id="257" r:id="rId3"/>
    <p:sldId id="258" r:id="rId4"/>
    <p:sldId id="261" r:id="rId5"/>
    <p:sldId id="260" r:id="rId6"/>
    <p:sldId id="259" r:id="rId7"/>
    <p:sldId id="262" r:id="rId8"/>
    <p:sldId id="263" r:id="rId9"/>
    <p:sldId id="264" r:id="rId10"/>
    <p:sldId id="274" r:id="rId11"/>
    <p:sldId id="265" r:id="rId12"/>
    <p:sldId id="275" r:id="rId13"/>
    <p:sldId id="276" r:id="rId14"/>
    <p:sldId id="272" r:id="rId15"/>
    <p:sldId id="277" r:id="rId16"/>
    <p:sldId id="266" r:id="rId17"/>
    <p:sldId id="267" r:id="rId18"/>
    <p:sldId id="269" r:id="rId19"/>
    <p:sldId id="268" r:id="rId20"/>
    <p:sldId id="270" r:id="rId21"/>
    <p:sldId id="271" r:id="rId22"/>
    <p:sldId id="273" r:id="rId23"/>
    <p:sldId id="278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clrMode="gray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45" d="100"/>
          <a:sy n="45" d="100"/>
        </p:scale>
        <p:origin x="-1304" y="-3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notesMaster" Target="notesMasters/notesMaster1.xml"/><Relationship Id="rId26" Type="http://schemas.openxmlformats.org/officeDocument/2006/relationships/handoutMaster" Target="handoutMasters/handoutMaster1.xml"/><Relationship Id="rId27" Type="http://schemas.openxmlformats.org/officeDocument/2006/relationships/printerSettings" Target="printerSettings/printerSettings1.bin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C762F3-73D1-1943-B08C-4CE1B83F9B22}" type="datetimeFigureOut">
              <a:rPr lang="en-US" smtClean="0"/>
              <a:t>12-03-27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C9CF70-0DCF-DB4B-8D4E-A2FB82952C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49777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C181C4-FA93-6B43-AB01-30AD15D271AB}" type="datetimeFigureOut">
              <a:rPr lang="en-US" smtClean="0"/>
              <a:t>12-03-27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B46F41-8C41-5E45-8124-08A6E09B9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2748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Like</a:t>
            </a:r>
            <a:r>
              <a:rPr lang="en-US" baseline="0" dirty="0" smtClean="0"/>
              <a:t> a formal family history</a:t>
            </a:r>
          </a:p>
          <a:p>
            <a:r>
              <a:rPr lang="en-US" baseline="0" dirty="0" smtClean="0"/>
              <a:t>Has anyone done a genealogy of their family before?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B46F41-8C41-5E45-8124-08A6E09B960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690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Show the other option</a:t>
            </a:r>
            <a:r>
              <a:rPr lang="en-US" baseline="0" dirty="0" smtClean="0"/>
              <a:t> for carrier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B46F41-8C41-5E45-8124-08A6E09B960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9927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</a:t>
            </a:r>
            <a:r>
              <a:rPr lang="en-US" dirty="0" err="1" smtClean="0"/>
              <a:t>www.uvm.edu</a:t>
            </a:r>
            <a:r>
              <a:rPr lang="en-US" dirty="0" smtClean="0"/>
              <a:t>/~</a:t>
            </a:r>
            <a:r>
              <a:rPr lang="en-US" dirty="0" err="1" smtClean="0"/>
              <a:t>cgep</a:t>
            </a:r>
            <a:r>
              <a:rPr lang="en-US" dirty="0" smtClean="0"/>
              <a:t>/Education/Inheritance2.html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B46F41-8C41-5E45-8124-08A6E09B960F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2652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When 2 carriers mate: 25% homozygous unaffected,</a:t>
            </a:r>
            <a:r>
              <a:rPr lang="en-US" baseline="0" dirty="0" smtClean="0"/>
              <a:t> 50% carriers, 25% affected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B46F41-8C41-5E45-8124-08A6E09B960F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086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B46F41-8C41-5E45-8124-08A6E09B960F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086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Autosomal dominant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B46F41-8C41-5E45-8124-08A6E09B960F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0708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Building a Pedigree activity</a:t>
            </a:r>
            <a:br>
              <a:rPr lang="en-US" dirty="0" smtClean="0"/>
            </a:br>
            <a:r>
              <a:rPr lang="en-US" dirty="0" smtClean="0"/>
              <a:t>http://</a:t>
            </a:r>
            <a:r>
              <a:rPr lang="en-US" dirty="0" err="1" smtClean="0"/>
              <a:t>www.biologyjunction.com</a:t>
            </a:r>
            <a:r>
              <a:rPr lang="en-US" dirty="0" smtClean="0"/>
              <a:t>/</a:t>
            </a:r>
            <a:r>
              <a:rPr lang="en-US" dirty="0" err="1" smtClean="0"/>
              <a:t>pedigree_lab.htm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B46F41-8C41-5E45-8124-08A6E09B960F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4053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12-03-27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12-03-27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12-03-27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12-03-27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12-03-27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12-03-27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12-03-27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12-03-27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12-03-27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12-03-27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12-03-27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12-03-27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B01F9CA3-105E-4857-9057-6DB6197DA786}" type="datetimeFigureOut">
              <a:rPr lang="en-US" smtClean="0"/>
              <a:t>12-03-27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6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Pedigrees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Woof Woof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28130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686" y="1211941"/>
            <a:ext cx="8782536" cy="4460726"/>
          </a:xfrm>
          <a:prstGeom prst="rect">
            <a:avLst/>
          </a:prstGeom>
        </p:spPr>
      </p:pic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 flipV="1">
            <a:off x="6180667" y="5943600"/>
            <a:ext cx="2410884" cy="45719"/>
          </a:xfrm>
        </p:spPr>
        <p:txBody>
          <a:bodyPr>
            <a:normAutofit fontScale="25000" lnSpcReduction="20000"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07857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000" y="107576"/>
            <a:ext cx="8889999" cy="1336956"/>
          </a:xfrm>
        </p:spPr>
        <p:txBody>
          <a:bodyPr/>
          <a:lstStyle/>
          <a:p>
            <a:r>
              <a:rPr lang="en-US" sz="4800" dirty="0" smtClean="0"/>
              <a:t>4 </a:t>
            </a:r>
            <a:r>
              <a:rPr lang="en-US" sz="4800" dirty="0"/>
              <a:t>Main types of Inheritance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4" y="1600201"/>
            <a:ext cx="8340725" cy="4636910"/>
          </a:xfrm>
        </p:spPr>
        <p:txBody>
          <a:bodyPr>
            <a:normAutofit fontScale="92500" lnSpcReduction="20000"/>
          </a:bodyPr>
          <a:lstStyle/>
          <a:p>
            <a:r>
              <a:rPr lang="en-US" sz="3200" b="1" dirty="0" smtClean="0"/>
              <a:t>Autosomal Dominant</a:t>
            </a:r>
          </a:p>
          <a:p>
            <a:r>
              <a:rPr lang="en-US" sz="3200" b="1" dirty="0" smtClean="0"/>
              <a:t>Autosomal Recessive</a:t>
            </a:r>
          </a:p>
          <a:p>
            <a:r>
              <a:rPr lang="en-US" sz="3200" b="1" dirty="0" smtClean="0"/>
              <a:t>Sex-Linked Dominant</a:t>
            </a:r>
          </a:p>
          <a:p>
            <a:r>
              <a:rPr lang="en-US" sz="3200" b="1" dirty="0" smtClean="0"/>
              <a:t>Sex Linked Recessive</a:t>
            </a:r>
            <a:endParaRPr lang="en-US" sz="3200" b="1" dirty="0"/>
          </a:p>
          <a:p>
            <a:pPr marL="0" indent="0">
              <a:buNone/>
            </a:pPr>
            <a:r>
              <a:rPr lang="en-US" sz="3200" dirty="0" smtClean="0"/>
              <a:t>Also, </a:t>
            </a:r>
            <a:r>
              <a:rPr lang="en-US" sz="3200" b="1" dirty="0" smtClean="0"/>
              <a:t>holandric </a:t>
            </a:r>
            <a:r>
              <a:rPr lang="en-US" sz="3200" dirty="0" smtClean="0"/>
              <a:t>(Y-linked), and diseases can be sporadic (not genetic)</a:t>
            </a:r>
          </a:p>
          <a:p>
            <a:pPr marL="0" indent="0">
              <a:buNone/>
            </a:pPr>
            <a:r>
              <a:rPr lang="en-US" sz="3200" dirty="0" smtClean="0"/>
              <a:t>But how can we use a pedigree to figure out inheritance?</a:t>
            </a:r>
          </a:p>
          <a:p>
            <a:pPr marL="0" indent="0">
              <a:buNone/>
            </a:pPr>
            <a:endParaRPr lang="en-US" sz="3000" dirty="0" smtClean="0"/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6335409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can we use a pedigree to understand inheritance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our knowledge of genetics and </a:t>
            </a:r>
            <a:r>
              <a:rPr lang="en-US" dirty="0" err="1" smtClean="0"/>
              <a:t>Punnett</a:t>
            </a:r>
            <a:r>
              <a:rPr lang="en-US" dirty="0" smtClean="0"/>
              <a:t> Squares</a:t>
            </a:r>
          </a:p>
          <a:p>
            <a:r>
              <a:rPr lang="en-US" dirty="0" err="1"/>
              <a:t>i</a:t>
            </a:r>
            <a:r>
              <a:rPr lang="en-US" dirty="0" err="1" smtClean="0"/>
              <a:t>.e</a:t>
            </a:r>
            <a:r>
              <a:rPr lang="en-US" dirty="0" smtClean="0"/>
              <a:t> What is the genotype of II-1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if he expresses an autosomal</a:t>
            </a:r>
            <a:br>
              <a:rPr lang="en-US" dirty="0" smtClean="0"/>
            </a:br>
            <a:r>
              <a:rPr lang="en-US" dirty="0" smtClean="0"/>
              <a:t>recessive disorder for the gene</a:t>
            </a:r>
            <a:br>
              <a:rPr lang="en-US" dirty="0" smtClean="0"/>
            </a:br>
            <a:r>
              <a:rPr lang="en-US" dirty="0" smtClean="0"/>
              <a:t>‘r’?</a:t>
            </a:r>
          </a:p>
          <a:p>
            <a:r>
              <a:rPr lang="en-US" dirty="0" smtClean="0"/>
              <a:t>What are his parents genotypes?</a:t>
            </a:r>
          </a:p>
          <a:p>
            <a:r>
              <a:rPr lang="en-US" dirty="0" smtClean="0"/>
              <a:t>What possible genotypes does</a:t>
            </a:r>
            <a:br>
              <a:rPr lang="en-US" dirty="0" smtClean="0"/>
            </a:br>
            <a:r>
              <a:rPr lang="en-US" dirty="0" smtClean="0"/>
              <a:t>his sister have?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45294" t="37289" r="33177" b="34282"/>
          <a:stretch/>
        </p:blipFill>
        <p:spPr>
          <a:xfrm>
            <a:off x="5716536" y="2935111"/>
            <a:ext cx="3185459" cy="300849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265333" y="4797778"/>
            <a:ext cx="790223" cy="762000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404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If I-2 is a carrier for male pattern baldness, what do we expect to be the phenotype of her children?</a:t>
            </a: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45294" t="37289" r="33177" b="34282"/>
          <a:stretch/>
        </p:blipFill>
        <p:spPr>
          <a:xfrm>
            <a:off x="3067300" y="2935110"/>
            <a:ext cx="3847144" cy="3633415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5813778" y="3612444"/>
            <a:ext cx="338666" cy="395112"/>
          </a:xfrm>
          <a:prstGeom prst="ellipse">
            <a:avLst/>
          </a:prstGeom>
          <a:solidFill>
            <a:srgbClr val="0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6066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Determining Genotype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2710" y="2880078"/>
            <a:ext cx="5318002" cy="3977922"/>
          </a:xfrm>
          <a:prstGeom prst="rect">
            <a:avLst/>
          </a:prstGeom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549275" y="1687691"/>
            <a:ext cx="8042276" cy="4343400"/>
          </a:xfrm>
        </p:spPr>
        <p:txBody>
          <a:bodyPr/>
          <a:lstStyle/>
          <a:p>
            <a:r>
              <a:rPr lang="en-US" dirty="0" smtClean="0"/>
              <a:t>What are the genotypes of all the individuals listed if the mutation for </a:t>
            </a:r>
            <a:r>
              <a:rPr lang="en-US" dirty="0" err="1" smtClean="0"/>
              <a:t>colourblindness</a:t>
            </a:r>
            <a:r>
              <a:rPr lang="en-US" dirty="0" smtClean="0"/>
              <a:t> is inherited in a </a:t>
            </a:r>
            <a:r>
              <a:rPr lang="en-US" b="1" dirty="0" smtClean="0"/>
              <a:t>sex-linked recessive manner?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217333" y="3386667"/>
            <a:ext cx="7902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chemeClr val="bg1"/>
                </a:solidFill>
              </a:rPr>
              <a:t>X</a:t>
            </a:r>
            <a:r>
              <a:rPr lang="en-US" sz="2800" baseline="30000" dirty="0" err="1" smtClean="0">
                <a:solidFill>
                  <a:schemeClr val="bg1"/>
                </a:solidFill>
              </a:rPr>
              <a:t>b</a:t>
            </a:r>
            <a:r>
              <a:rPr lang="en-US" sz="2800" dirty="0" err="1" smtClean="0">
                <a:solidFill>
                  <a:schemeClr val="bg1"/>
                </a:solidFill>
              </a:rPr>
              <a:t>Y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85733" y="5769481"/>
            <a:ext cx="7902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chemeClr val="bg1"/>
                </a:solidFill>
              </a:rPr>
              <a:t>X</a:t>
            </a:r>
            <a:r>
              <a:rPr lang="en-US" sz="2800" baseline="30000" dirty="0" err="1" smtClean="0">
                <a:solidFill>
                  <a:schemeClr val="bg1"/>
                </a:solidFill>
              </a:rPr>
              <a:t>b</a:t>
            </a:r>
            <a:r>
              <a:rPr lang="en-US" sz="2800" dirty="0" err="1" smtClean="0">
                <a:solidFill>
                  <a:schemeClr val="bg1"/>
                </a:solidFill>
              </a:rPr>
              <a:t>Y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385733" y="3386667"/>
            <a:ext cx="15973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X</a:t>
            </a:r>
            <a:r>
              <a:rPr lang="en-US" sz="2800" baseline="30000" dirty="0" smtClean="0"/>
              <a:t>B</a:t>
            </a:r>
            <a:r>
              <a:rPr lang="en-US" sz="2800" dirty="0" smtClean="0"/>
              <a:t>X</a:t>
            </a:r>
            <a:r>
              <a:rPr lang="en-US" sz="2800" baseline="30000" dirty="0" smtClean="0"/>
              <a:t>B</a:t>
            </a:r>
            <a:endParaRPr lang="en-US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4377266" y="5089577"/>
            <a:ext cx="15973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X</a:t>
            </a:r>
            <a:r>
              <a:rPr lang="en-US" sz="2800" baseline="30000" dirty="0" err="1" smtClean="0"/>
              <a:t>B</a:t>
            </a:r>
            <a:r>
              <a:rPr lang="en-US" sz="2800" dirty="0" err="1" smtClean="0"/>
              <a:t>X</a:t>
            </a:r>
            <a:r>
              <a:rPr lang="en-US" sz="2800" baseline="30000" dirty="0" err="1"/>
              <a:t>b</a:t>
            </a:r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2195688" y="4566357"/>
            <a:ext cx="15973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X</a:t>
            </a:r>
            <a:r>
              <a:rPr lang="en-US" sz="2800" baseline="30000" dirty="0" smtClean="0"/>
              <a:t>B</a:t>
            </a:r>
            <a:r>
              <a:rPr lang="en-US" sz="2800" dirty="0" smtClean="0"/>
              <a:t>Y</a:t>
            </a:r>
            <a:endParaRPr lang="en-US" sz="2800" baseline="30000" dirty="0"/>
          </a:p>
        </p:txBody>
      </p:sp>
      <p:sp>
        <p:nvSpPr>
          <p:cNvPr id="13" name="TextBox 12"/>
          <p:cNvSpPr txBox="1"/>
          <p:nvPr/>
        </p:nvSpPr>
        <p:spPr>
          <a:xfrm>
            <a:off x="3217333" y="4566357"/>
            <a:ext cx="15973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X</a:t>
            </a:r>
            <a:r>
              <a:rPr lang="en-US" sz="2800" baseline="30000" dirty="0" smtClean="0"/>
              <a:t>B</a:t>
            </a:r>
            <a:r>
              <a:rPr lang="en-US" sz="2800" dirty="0" smtClean="0"/>
              <a:t>Y</a:t>
            </a:r>
            <a:endParaRPr lang="en-US" sz="2800" baseline="30000" dirty="0"/>
          </a:p>
        </p:txBody>
      </p:sp>
      <p:sp>
        <p:nvSpPr>
          <p:cNvPr id="14" name="TextBox 13"/>
          <p:cNvSpPr txBox="1"/>
          <p:nvPr/>
        </p:nvSpPr>
        <p:spPr>
          <a:xfrm>
            <a:off x="5706532" y="4628447"/>
            <a:ext cx="15973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X</a:t>
            </a:r>
            <a:r>
              <a:rPr lang="en-US" sz="2800" baseline="30000" dirty="0" smtClean="0"/>
              <a:t>B</a:t>
            </a:r>
            <a:r>
              <a:rPr lang="en-US" sz="2800" dirty="0" smtClean="0"/>
              <a:t>Y</a:t>
            </a:r>
            <a:endParaRPr lang="en-US" sz="2800" baseline="30000" dirty="0"/>
          </a:p>
        </p:txBody>
      </p:sp>
      <p:sp>
        <p:nvSpPr>
          <p:cNvPr id="15" name="TextBox 14"/>
          <p:cNvSpPr txBox="1"/>
          <p:nvPr/>
        </p:nvSpPr>
        <p:spPr>
          <a:xfrm>
            <a:off x="5706532" y="6031091"/>
            <a:ext cx="15973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X</a:t>
            </a:r>
            <a:r>
              <a:rPr lang="en-US" sz="2800" baseline="30000" dirty="0" smtClean="0"/>
              <a:t>B</a:t>
            </a:r>
            <a:r>
              <a:rPr lang="en-US" sz="2800" dirty="0" smtClean="0"/>
              <a:t>Y</a:t>
            </a:r>
            <a:endParaRPr lang="en-US" sz="2800" baseline="30000" dirty="0"/>
          </a:p>
        </p:txBody>
      </p:sp>
    </p:spTree>
    <p:extLst>
      <p:ext uri="{BB962C8B-B14F-4D97-AF65-F5344CB8AC3E}">
        <p14:creationId xmlns:p14="http://schemas.microsoft.com/office/powerpoint/2010/main" val="20636022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3" grpId="0"/>
      <p:bldP spid="14" grpId="0"/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Patterns of Inheritance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5489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Autosomal Dominant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9999" y="1444532"/>
            <a:ext cx="6547556" cy="3273778"/>
          </a:xfrm>
          <a:prstGeom prst="rect">
            <a:avLst/>
          </a:prstGeom>
        </p:spPr>
      </p:pic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549275" y="4718310"/>
            <a:ext cx="8042276" cy="4343400"/>
          </a:xfrm>
        </p:spPr>
        <p:txBody>
          <a:bodyPr/>
          <a:lstStyle/>
          <a:p>
            <a:r>
              <a:rPr lang="en-US" dirty="0" smtClean="0"/>
              <a:t>Affected individuals have one affected allele and one normal allele</a:t>
            </a:r>
          </a:p>
          <a:p>
            <a:r>
              <a:rPr lang="en-US" dirty="0" smtClean="0"/>
              <a:t>Each offspring has a 50% chance of inheriting the mutant gene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59373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Autosomal Recessive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7778" y="1376891"/>
            <a:ext cx="6615996" cy="3307998"/>
          </a:xfrm>
          <a:prstGeom prst="rect">
            <a:avLst/>
          </a:prstGeom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-1" y="4684889"/>
            <a:ext cx="9144001" cy="1947334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Affected only when have TWO copies of the mutant gene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1 mutant copy/1 normal = carrier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Females and males are equally affected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9195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Autosomal Recessive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7778" y="1376891"/>
            <a:ext cx="6615996" cy="3307998"/>
          </a:xfrm>
          <a:prstGeom prst="rect">
            <a:avLst/>
          </a:prstGeom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-1" y="4684889"/>
            <a:ext cx="9144001" cy="1947334"/>
          </a:xfrm>
        </p:spPr>
        <p:txBody>
          <a:bodyPr>
            <a:normAutofit/>
          </a:bodyPr>
          <a:lstStyle/>
          <a:p>
            <a:r>
              <a:rPr lang="en-US" dirty="0"/>
              <a:t>When 2 carriers mate</a:t>
            </a:r>
            <a:r>
              <a:rPr lang="en-US" dirty="0" smtClean="0"/>
              <a:t>:</a:t>
            </a:r>
          </a:p>
          <a:p>
            <a:r>
              <a:rPr lang="en-US" dirty="0" smtClean="0"/>
              <a:t> </a:t>
            </a:r>
            <a:r>
              <a:rPr lang="en-US" dirty="0"/>
              <a:t>25% homozygous unaffected, </a:t>
            </a:r>
            <a:endParaRPr lang="en-US" dirty="0" smtClean="0"/>
          </a:p>
          <a:p>
            <a:r>
              <a:rPr lang="en-US" dirty="0" smtClean="0"/>
              <a:t>50</a:t>
            </a:r>
            <a:r>
              <a:rPr lang="en-US" dirty="0"/>
              <a:t>% carriers, 25% affected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00221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96780"/>
            <a:ext cx="8042276" cy="830558"/>
          </a:xfrm>
        </p:spPr>
        <p:txBody>
          <a:bodyPr/>
          <a:lstStyle/>
          <a:p>
            <a:r>
              <a:rPr lang="en-US" dirty="0" smtClean="0"/>
              <a:t>X-Linked Recessive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275" y="927338"/>
            <a:ext cx="7832725" cy="3916363"/>
          </a:xfrm>
          <a:prstGeom prst="rect">
            <a:avLst/>
          </a:prstGeom>
        </p:spPr>
      </p:pic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549275" y="4476812"/>
            <a:ext cx="8042276" cy="4343400"/>
          </a:xfrm>
        </p:spPr>
        <p:txBody>
          <a:bodyPr/>
          <a:lstStyle/>
          <a:p>
            <a:r>
              <a:rPr lang="en-US" dirty="0" smtClean="0"/>
              <a:t>All females who have it are carriers but look normal</a:t>
            </a:r>
          </a:p>
          <a:p>
            <a:r>
              <a:rPr lang="en-US" dirty="0" smtClean="0"/>
              <a:t>All males who have it are affected</a:t>
            </a:r>
          </a:p>
          <a:p>
            <a:r>
              <a:rPr lang="en-US" dirty="0" smtClean="0"/>
              <a:t>No father to son transmission but if a father is affected, his daughter will be a carrier</a:t>
            </a:r>
          </a:p>
        </p:txBody>
      </p:sp>
    </p:spTree>
    <p:extLst>
      <p:ext uri="{BB962C8B-B14F-4D97-AF65-F5344CB8AC3E}">
        <p14:creationId xmlns:p14="http://schemas.microsoft.com/office/powerpoint/2010/main" val="8285066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Royal Hemophiliacs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Last class we brought up hemophilia, a disease where the blood doesn’t clot</a:t>
            </a:r>
            <a:r>
              <a:rPr lang="en-US" dirty="0"/>
              <a:t> </a:t>
            </a:r>
            <a:r>
              <a:rPr lang="en-US" dirty="0" smtClean="0"/>
              <a:t>normally</a:t>
            </a:r>
          </a:p>
          <a:p>
            <a:r>
              <a:rPr lang="en-US" dirty="0" smtClean="0"/>
              <a:t>A famous case occurred in the Royal family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5000" y="3073400"/>
            <a:ext cx="2794000" cy="378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15127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1053" y="107634"/>
            <a:ext cx="8042276" cy="823699"/>
          </a:xfrm>
        </p:spPr>
        <p:txBody>
          <a:bodyPr/>
          <a:lstStyle/>
          <a:p>
            <a:r>
              <a:rPr lang="en-US" dirty="0" smtClean="0"/>
              <a:t>X-linked Dominant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1497" y="931333"/>
            <a:ext cx="7309556" cy="3654778"/>
          </a:xfrm>
          <a:prstGeom prst="rect">
            <a:avLst/>
          </a:prstGeom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549275" y="4634089"/>
            <a:ext cx="8042276" cy="4343400"/>
          </a:xfrm>
        </p:spPr>
        <p:txBody>
          <a:bodyPr/>
          <a:lstStyle/>
          <a:p>
            <a:r>
              <a:rPr lang="en-US" dirty="0" smtClean="0"/>
              <a:t>No father to son transmission</a:t>
            </a:r>
          </a:p>
          <a:p>
            <a:r>
              <a:rPr lang="en-US" dirty="0" smtClean="0"/>
              <a:t>All of an affected man’s daughters will be affected</a:t>
            </a:r>
          </a:p>
          <a:p>
            <a:r>
              <a:rPr lang="en-US" dirty="0" smtClean="0"/>
              <a:t>50% of an affected woman’s children will be affected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95884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mode of inheritance?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t="9073"/>
          <a:stretch/>
        </p:blipFill>
        <p:spPr>
          <a:xfrm>
            <a:off x="1" y="1444532"/>
            <a:ext cx="9144000" cy="5257799"/>
          </a:xfrm>
          <a:prstGeom prst="rect">
            <a:avLst/>
          </a:prstGeom>
        </p:spPr>
      </p:pic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289778" y="2483555"/>
            <a:ext cx="5164665" cy="646331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Autosomal Dominant!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18028855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Assemble and interpret the pedigrees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Each table group is given a sheet that outlines some of the individuals in a family</a:t>
            </a:r>
          </a:p>
          <a:p>
            <a:r>
              <a:rPr lang="en-US" dirty="0" smtClean="0"/>
              <a:t>Draw a proper pedigree on chart paper</a:t>
            </a:r>
          </a:p>
          <a:p>
            <a:r>
              <a:rPr lang="en-US" dirty="0" smtClean="0"/>
              <a:t>Determine the mode of inheritance</a:t>
            </a:r>
          </a:p>
          <a:p>
            <a:r>
              <a:rPr lang="en-US" dirty="0" smtClean="0"/>
              <a:t>Determine the phenotype/genotype of several individuals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53374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Pedigree must have: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Generation numbers</a:t>
            </a:r>
          </a:p>
          <a:p>
            <a:r>
              <a:rPr lang="en-US" dirty="0" smtClean="0"/>
              <a:t>Individual numbers</a:t>
            </a:r>
          </a:p>
          <a:p>
            <a:r>
              <a:rPr lang="en-US" dirty="0" smtClean="0"/>
              <a:t>Affected/Deceased/Carriers are marked</a:t>
            </a:r>
          </a:p>
          <a:p>
            <a:endParaRPr lang="en-US" dirty="0"/>
          </a:p>
          <a:p>
            <a:r>
              <a:rPr lang="en-US" dirty="0" smtClean="0"/>
              <a:t>For this example, I also want you to include the genotype of each person once you figure out the mode of inheritance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b="26937"/>
          <a:stretch/>
        </p:blipFill>
        <p:spPr>
          <a:xfrm>
            <a:off x="5926667" y="5225371"/>
            <a:ext cx="3200201" cy="1436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28161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Screen Shot 2012-03-24 at 10.30.12 PM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9" r="49632" b="42631"/>
          <a:stretch/>
        </p:blipFill>
        <p:spPr>
          <a:xfrm>
            <a:off x="0" y="395111"/>
            <a:ext cx="9144000" cy="6391621"/>
          </a:xfrm>
        </p:spPr>
      </p:pic>
    </p:spTree>
    <p:extLst>
      <p:ext uri="{BB962C8B-B14F-4D97-AF65-F5344CB8AC3E}">
        <p14:creationId xmlns:p14="http://schemas.microsoft.com/office/powerpoint/2010/main" val="39509323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322922" y="2519007"/>
            <a:ext cx="6498158" cy="1724867"/>
          </a:xfrm>
        </p:spPr>
        <p:txBody>
          <a:bodyPr/>
          <a:lstStyle/>
          <a:p>
            <a:r>
              <a:rPr lang="en-US" dirty="0" smtClean="0"/>
              <a:t>How can we trace the inheritance and predict who will be affected?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3631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107576"/>
            <a:ext cx="9144000" cy="1336956"/>
          </a:xfrm>
        </p:spPr>
        <p:txBody>
          <a:bodyPr/>
          <a:lstStyle/>
          <a:p>
            <a:r>
              <a:rPr lang="en-US" dirty="0" smtClean="0"/>
              <a:t>Another example: Race Horses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Horse Racing is  HUGE industry with lots of money at stake</a:t>
            </a:r>
          </a:p>
          <a:p>
            <a:r>
              <a:rPr lang="en-US" dirty="0" smtClean="0"/>
              <a:t>Owners want to invest in a horse that will win. They will pay big money to get a horse born from a ‘winning’ dam and sire.</a:t>
            </a:r>
          </a:p>
          <a:p>
            <a:r>
              <a:rPr lang="en-US" dirty="0" smtClean="0"/>
              <a:t>How can you follow</a:t>
            </a:r>
            <a:br>
              <a:rPr lang="en-US" dirty="0" smtClean="0"/>
            </a:br>
            <a:r>
              <a:rPr lang="en-US" dirty="0" smtClean="0"/>
              <a:t>the mating of several </a:t>
            </a:r>
            <a:br>
              <a:rPr lang="en-US" dirty="0" smtClean="0"/>
            </a:br>
            <a:r>
              <a:rPr lang="en-US" dirty="0" smtClean="0"/>
              <a:t>horses to determine</a:t>
            </a:r>
            <a:br>
              <a:rPr lang="en-US" dirty="0" smtClean="0"/>
            </a:br>
            <a:r>
              <a:rPr lang="en-US" dirty="0" smtClean="0"/>
              <a:t>which horses will make </a:t>
            </a:r>
            <a:br>
              <a:rPr lang="en-US" dirty="0" smtClean="0"/>
            </a:br>
            <a:r>
              <a:rPr lang="en-US" dirty="0" smtClean="0"/>
              <a:t>a prize-winning foal?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8444" y="3722041"/>
            <a:ext cx="4301773" cy="2867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58941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67778" y="3584222"/>
            <a:ext cx="3076222" cy="307622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61053" y="352779"/>
            <a:ext cx="2957745" cy="2130661"/>
          </a:xfrm>
          <a:prstGeom prst="rect">
            <a:avLst/>
          </a:prstGeom>
        </p:spPr>
      </p:pic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549275" y="1600200"/>
            <a:ext cx="8042276" cy="506024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A </a:t>
            </a:r>
            <a:r>
              <a:rPr lang="en-US" b="1" dirty="0" smtClean="0"/>
              <a:t>Pedigree</a:t>
            </a:r>
            <a:r>
              <a:rPr lang="en-US" dirty="0" smtClean="0"/>
              <a:t> is a chart that traces the inheritance of a trait amongst members of a family</a:t>
            </a:r>
          </a:p>
          <a:p>
            <a:r>
              <a:rPr lang="en-US" dirty="0" smtClean="0"/>
              <a:t>It shows ancestry, and is often used</a:t>
            </a:r>
            <a:br>
              <a:rPr lang="en-US" dirty="0" smtClean="0"/>
            </a:br>
            <a:r>
              <a:rPr lang="en-US" dirty="0" smtClean="0"/>
              <a:t>to look at the inheritance of a particular</a:t>
            </a:r>
            <a:br>
              <a:rPr lang="en-US" dirty="0" smtClean="0"/>
            </a:br>
            <a:r>
              <a:rPr lang="en-US" dirty="0" smtClean="0"/>
              <a:t>trait, often a disease</a:t>
            </a:r>
          </a:p>
          <a:p>
            <a:r>
              <a:rPr lang="en-US" dirty="0" smtClean="0"/>
              <a:t>It is used to breed plants and animals</a:t>
            </a:r>
            <a:br>
              <a:rPr lang="en-US" dirty="0" smtClean="0"/>
            </a:br>
            <a:r>
              <a:rPr lang="en-US" dirty="0" smtClean="0"/>
              <a:t>to optimize ‘good traits’ and lose ‘bad’</a:t>
            </a:r>
            <a:br>
              <a:rPr lang="en-US" dirty="0" smtClean="0"/>
            </a:br>
            <a:r>
              <a:rPr lang="en-US" dirty="0" smtClean="0"/>
              <a:t>traits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38711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Basics of a Pedigree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549275" y="1600201"/>
            <a:ext cx="8042276" cy="4343400"/>
          </a:xfrm>
        </p:spPr>
        <p:txBody>
          <a:bodyPr/>
          <a:lstStyle/>
          <a:p>
            <a:r>
              <a:rPr lang="en-US" dirty="0" smtClean="0"/>
              <a:t>Each person is represented by a symbol</a:t>
            </a:r>
          </a:p>
          <a:p>
            <a:r>
              <a:rPr lang="en-US" dirty="0"/>
              <a:t>B</a:t>
            </a:r>
            <a:r>
              <a:rPr lang="en-US" dirty="0" smtClean="0"/>
              <a:t>irth order is from left to right (oldest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youngest)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7778" y="2812022"/>
            <a:ext cx="7208662" cy="3707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86407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82738" y="107576"/>
            <a:ext cx="9438232" cy="675042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467556" y="5334000"/>
            <a:ext cx="2314222" cy="47977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23167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are we related?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b="26937"/>
          <a:stretch/>
        </p:blipFill>
        <p:spPr>
          <a:xfrm>
            <a:off x="549275" y="1890888"/>
            <a:ext cx="8425194" cy="378177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2096336"/>
            <a:ext cx="897446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  </a:t>
            </a:r>
            <a:r>
              <a:rPr lang="en-US" sz="3200" b="1" dirty="0" smtClean="0"/>
              <a:t>  I             </a:t>
            </a:r>
            <a:r>
              <a:rPr lang="en-US" b="1" dirty="0" smtClean="0"/>
              <a:t>			</a:t>
            </a:r>
            <a:r>
              <a:rPr lang="en-US" sz="2400" b="1" dirty="0" smtClean="0"/>
              <a:t>1	2</a:t>
            </a:r>
            <a:endParaRPr lang="en-US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0" y="3838222"/>
            <a:ext cx="897446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II	</a:t>
            </a:r>
            <a:r>
              <a:rPr lang="en-US" sz="2000" b="1" dirty="0" smtClean="0"/>
              <a:t>1	2	    3	      4	    5	      6	        7		8</a:t>
            </a:r>
            <a:endParaRPr lang="en-US" sz="32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0" y="5380278"/>
            <a:ext cx="91440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III </a:t>
            </a:r>
            <a:r>
              <a:rPr lang="en-US" sz="2000" b="1" dirty="0" smtClean="0"/>
              <a:t>1	     2 	    3	  4	       5		6	      7	      8	     9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30424034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1861</TotalTime>
  <Words>574</Words>
  <Application>Microsoft Macintosh PowerPoint</Application>
  <PresentationFormat>On-screen Show (4:3)</PresentationFormat>
  <Paragraphs>92</Paragraphs>
  <Slides>23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Breeze</vt:lpstr>
      <vt:lpstr>Pedigrees</vt:lpstr>
      <vt:lpstr>The Royal Hemophiliacs</vt:lpstr>
      <vt:lpstr>PowerPoint Presentation</vt:lpstr>
      <vt:lpstr>How can we trace the inheritance and predict who will be affected?</vt:lpstr>
      <vt:lpstr>Another example: Race Horses</vt:lpstr>
      <vt:lpstr>PowerPoint Presentation</vt:lpstr>
      <vt:lpstr>The Basics of a Pedigree</vt:lpstr>
      <vt:lpstr>PowerPoint Presentation</vt:lpstr>
      <vt:lpstr>How are we related?</vt:lpstr>
      <vt:lpstr>PowerPoint Presentation</vt:lpstr>
      <vt:lpstr>4 Main types of Inheritance</vt:lpstr>
      <vt:lpstr>How can we use a pedigree to understand inheritance</vt:lpstr>
      <vt:lpstr>PowerPoint Presentation</vt:lpstr>
      <vt:lpstr>Determining Genotype</vt:lpstr>
      <vt:lpstr>Patterns of Inheritance</vt:lpstr>
      <vt:lpstr>Autosomal Dominant</vt:lpstr>
      <vt:lpstr>Autosomal Recessive</vt:lpstr>
      <vt:lpstr>Autosomal Recessive</vt:lpstr>
      <vt:lpstr>X-Linked Recessive</vt:lpstr>
      <vt:lpstr>X-linked Dominant</vt:lpstr>
      <vt:lpstr>What mode of inheritance?</vt:lpstr>
      <vt:lpstr>Assemble and interpret the pedigrees</vt:lpstr>
      <vt:lpstr>Your Pedigree must have: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Pedigrees</dc:title>
  <dc:creator>David Sheps</dc:creator>
  <cp:lastModifiedBy>David Sheps</cp:lastModifiedBy>
  <cp:revision>20</cp:revision>
  <cp:lastPrinted>2012-03-25T22:14:21Z</cp:lastPrinted>
  <dcterms:created xsi:type="dcterms:W3CDTF">2012-03-25T01:39:53Z</dcterms:created>
  <dcterms:modified xsi:type="dcterms:W3CDTF">2012-03-27T15:17:02Z</dcterms:modified>
</cp:coreProperties>
</file>